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31_9260826C.xml" ContentType="application/vnd.ms-powerpoint.comments+xml"/>
  <Override PartName="/ppt/notesSlides/notesSlide6.xml" ContentType="application/vnd.openxmlformats-officedocument.presentationml.notesSlide+xml"/>
  <Override PartName="/ppt/comments/modernComment_134_3B225EB0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2C_4E4048EA.xml" ContentType="application/vnd.ms-powerpoint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256" r:id="rId5"/>
    <p:sldId id="260" r:id="rId6"/>
    <p:sldId id="263" r:id="rId7"/>
    <p:sldId id="279" r:id="rId8"/>
    <p:sldId id="305" r:id="rId9"/>
    <p:sldId id="308" r:id="rId10"/>
    <p:sldId id="294" r:id="rId11"/>
    <p:sldId id="277" r:id="rId12"/>
    <p:sldId id="281" r:id="rId13"/>
    <p:sldId id="289" r:id="rId14"/>
    <p:sldId id="298" r:id="rId15"/>
    <p:sldId id="301" r:id="rId16"/>
    <p:sldId id="304" r:id="rId17"/>
    <p:sldId id="283" r:id="rId18"/>
    <p:sldId id="307" r:id="rId19"/>
    <p:sldId id="300" r:id="rId20"/>
    <p:sldId id="310" r:id="rId21"/>
    <p:sldId id="309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D97701-FC94-F37B-2FB6-09F34B878941}" name="Vukusich, Megan" initials="VM" userId="S::megan.vukusich@indy.gov::af7e663e-814e-491e-b538-2170e450df77" providerId="AD"/>
  <p188:author id="{2184DC2B-63A3-0736-C8BE-3539427116D7}" name="House, Tiwanna" initials="HT" userId="S::tiwanna.house@indy.gov::3249272b-6066-4a09-b172-71ed3903cc89" providerId="AD"/>
  <p188:author id="{075CC58F-F234-A6AB-DB33-E60FDA0F26AF}" name="Cawthorn, Marlee" initials="CM" userId="S::marlee.cawthorn@indy.gov::00bcf203-afd4-45cf-8576-b41784deb3c1" providerId="AD"/>
  <p188:author id="{7ED3EBA2-32B1-D7AC-539A-048803699ED7}" name="Thomas, Hannah" initials="TH" userId="S::hannah.thomas2@indy.gov::7952eda0-b591-48b3-8957-e65f0e7320c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284B"/>
    <a:srgbClr val="5B7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96EE8-B248-8F0D-7266-9E7BDA7A0E44}" v="1080" dt="2025-11-05T01:06:11.178"/>
    <p1510:client id="{0CF2A14C-462E-817A-F096-7F97628E74A6}" v="21" dt="2025-11-03T18:53:17.420"/>
    <p1510:client id="{3C29914B-51EB-0B64-8F58-7C49E87F6706}" v="1" dt="2025-11-05T16:57:43.365"/>
    <p1510:client id="{A6394018-8233-E52F-C5B4-28D7344E0AF4}" v="19" dt="2025-11-05T15:22:02.352"/>
    <p1510:client id="{ADFA65B7-176C-805C-516A-848F486D7555}" v="1" dt="2025-11-05T16:57:13.1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8/10/relationships/authors" Target="authors.xml"/></Relationships>
</file>

<file path=ppt/comments/modernComment_12C_4E4048E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A9FF32C-1096-46BB-9A77-7EB5162388FC}" authorId="{0FD97701-FC94-F37B-2FB6-09F34B878941}" created="2025-10-31T19:01:13.76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312835818" sldId="300"/>
      <ac:spMk id="17" creationId="{7E5AB598-A17F-0F5C-FDD3-F9F0C2A05B9D}"/>
      <ac:txMk cp="111" len="28">
        <ac:context len="168" hash="348911639"/>
      </ac:txMk>
    </ac:txMkLst>
    <p188:pos x="4032738" y="2180492"/>
    <p188:txBody>
      <a:bodyPr/>
      <a:lstStyle/>
      <a:p>
        <a:r>
          <a:rPr lang="en-US"/>
          <a:t>Staff will do another presentation when we introduce the amendment. </a:t>
        </a:r>
      </a:p>
    </p188:txBody>
  </p188:cm>
</p188:cmLst>
</file>

<file path=ppt/comments/modernComment_131_9260826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9823561-96FB-46F5-8895-13FF153EBE1F}" authorId="{075CC58F-F234-A6AB-DB33-E60FDA0F26AF}" created="2025-10-28T20:58:10.99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55798380" sldId="305"/>
      <ac:spMk id="9" creationId="{F29E7698-16B0-FEFA-B90B-37AC32F3DB76}"/>
      <ac:txMk cp="31" len="233">
        <ac:context len="269" hash="2347466989"/>
      </ac:txMk>
    </ac:txMkLst>
    <p188:pos x="4626428" y="1687285"/>
    <p188:txBody>
      <a:bodyPr/>
      <a:lstStyle/>
      <a:p>
        <a:r>
          <a:rPr lang="en-US"/>
          <a:t>Elaborate on who is/was part of these </a:t>
        </a:r>
      </a:p>
    </p188:txBody>
  </p188:cm>
  <p188:cm id="{25367361-459A-4709-BC05-25A1B3D9847E}" authorId="{0FD97701-FC94-F37B-2FB6-09F34B878941}" created="2025-10-31T18:38:28.26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55798380" sldId="305"/>
      <ac:spMk id="9" creationId="{F29E7698-16B0-FEFA-B90B-37AC32F3DB76}"/>
      <ac:txMk cp="110" len="14">
        <ac:context len="269" hash="2347466989"/>
      </ac:txMk>
    </ac:txMkLst>
    <p188:pos x="2205789" y="2045368"/>
    <p188:txBody>
      <a:bodyPr/>
      <a:lstStyle/>
      <a:p>
        <a:r>
          <a:rPr lang="en-US"/>
          <a:t>Verbally state which groups were on this.</a:t>
        </a:r>
      </a:p>
    </p188:txBody>
  </p188:cm>
  <p188:cm id="{F742B575-A937-4869-9021-BF849345C4CF}" authorId="{0FD97701-FC94-F37B-2FB6-09F34B878941}" created="2025-10-31T18:38:45.76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55798380" sldId="305"/>
      <ac:spMk id="9" creationId="{F29E7698-16B0-FEFA-B90B-37AC32F3DB76}"/>
      <ac:txMk cp="235" len="14">
        <ac:context len="269" hash="2347466989"/>
      </ac:txMk>
    </ac:txMkLst>
    <p188:pos x="2205789" y="4070684"/>
    <p188:txBody>
      <a:bodyPr/>
      <a:lstStyle/>
      <a:p>
        <a:r>
          <a:rPr lang="en-US"/>
          <a:t>Verbally state what types of sectors were included.</a:t>
        </a:r>
      </a:p>
    </p188:txBody>
  </p188:cm>
</p188:cmLst>
</file>

<file path=ppt/comments/modernComment_134_3B225EB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A182EF2-6CAF-49E9-9F1C-11C2C382FC15}" authorId="{0FD97701-FC94-F37B-2FB6-09F34B878941}" created="2025-10-31T18:39:46.66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92108208" sldId="308"/>
      <ac:spMk id="7" creationId="{40AA92E6-0F40-94CF-B0F9-D62D338A854D}"/>
      <ac:txMk cp="0" len="10">
        <ac:context len="11" hash="2019741576"/>
      </ac:txMk>
    </ac:txMkLst>
    <p188:pos x="4973052" y="431131"/>
    <p188:txBody>
      <a:bodyPr/>
      <a:lstStyle/>
      <a:p>
        <a:r>
          <a:rPr lang="en-US"/>
          <a:t>Over 125 individuals were engaged with thus far, and this was before public comment period.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16905-EB90-46BB-BD5D-14C0B46C6E08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D95FF0D-6086-4F06-8E80-FF37DF3F3FEA}">
      <dgm:prSet phldrT="[Text]" phldr="0"/>
      <dgm:spPr/>
      <dgm:t>
        <a:bodyPr/>
        <a:lstStyle/>
        <a:p>
          <a:pPr rtl="0"/>
          <a:r>
            <a:rPr lang="en-US" b="1">
              <a:latin typeface="Montserrat"/>
            </a:rPr>
            <a:t>Regional Center – Summary &amp; Goals</a:t>
          </a:r>
        </a:p>
      </dgm:t>
    </dgm:pt>
    <dgm:pt modelId="{54B54021-20AB-4FD5-87D8-E631A7953222}" type="parTrans" cxnId="{F5986159-0888-4B18-A8FE-D9F821553D29}">
      <dgm:prSet/>
      <dgm:spPr/>
      <dgm:t>
        <a:bodyPr/>
        <a:lstStyle/>
        <a:p>
          <a:endParaRPr lang="en-US"/>
        </a:p>
      </dgm:t>
    </dgm:pt>
    <dgm:pt modelId="{FF6DF528-15CF-4B97-9F07-3BB644D4EEFB}" type="sibTrans" cxnId="{F5986159-0888-4B18-A8FE-D9F821553D29}">
      <dgm:prSet/>
      <dgm:spPr/>
      <dgm:t>
        <a:bodyPr/>
        <a:lstStyle/>
        <a:p>
          <a:endParaRPr lang="en-US"/>
        </a:p>
      </dgm:t>
    </dgm:pt>
    <dgm:pt modelId="{F4EFCE75-5BCD-4175-B69F-ACD02E26636B}">
      <dgm:prSet phldrT="[Text]" phldr="0"/>
      <dgm:spPr/>
      <dgm:t>
        <a:bodyPr/>
        <a:lstStyle/>
        <a:p>
          <a:pPr rtl="0"/>
          <a:r>
            <a:rPr lang="en-US" b="1">
              <a:latin typeface="Montserrat"/>
            </a:rPr>
            <a:t>Review Process</a:t>
          </a:r>
        </a:p>
      </dgm:t>
    </dgm:pt>
    <dgm:pt modelId="{721D14C1-6AE4-499F-A66B-39977F47EE19}" type="parTrans" cxnId="{248381E7-8DE6-4E93-BE1E-A3F5B0323289}">
      <dgm:prSet/>
      <dgm:spPr/>
      <dgm:t>
        <a:bodyPr/>
        <a:lstStyle/>
        <a:p>
          <a:endParaRPr lang="en-US"/>
        </a:p>
      </dgm:t>
    </dgm:pt>
    <dgm:pt modelId="{CFC33006-BDA4-4DB7-B608-DF295F876FB3}" type="sibTrans" cxnId="{248381E7-8DE6-4E93-BE1E-A3F5B0323289}">
      <dgm:prSet/>
      <dgm:spPr/>
      <dgm:t>
        <a:bodyPr/>
        <a:lstStyle/>
        <a:p>
          <a:endParaRPr lang="en-US"/>
        </a:p>
      </dgm:t>
    </dgm:pt>
    <dgm:pt modelId="{B351F781-144C-40BC-8E4B-A150AC68C919}">
      <dgm:prSet phldrT="[Text]" phldr="0"/>
      <dgm:spPr/>
      <dgm:t>
        <a:bodyPr/>
        <a:lstStyle/>
        <a:p>
          <a:pPr rtl="0"/>
          <a:r>
            <a:rPr lang="en-US" b="1">
              <a:latin typeface="Montserrat"/>
            </a:rPr>
            <a:t>Guiding Principles &amp; Values</a:t>
          </a:r>
        </a:p>
      </dgm:t>
    </dgm:pt>
    <dgm:pt modelId="{264C1D5C-DFB2-4814-B0F8-5E3770823A46}" type="parTrans" cxnId="{E1335244-FEEB-4D27-AEA5-83010757DAFE}">
      <dgm:prSet/>
      <dgm:spPr/>
      <dgm:t>
        <a:bodyPr/>
        <a:lstStyle/>
        <a:p>
          <a:endParaRPr lang="en-US"/>
        </a:p>
      </dgm:t>
    </dgm:pt>
    <dgm:pt modelId="{4C072D5E-6BB8-446D-AC13-358C13644FF9}" type="sibTrans" cxnId="{E1335244-FEEB-4D27-AEA5-83010757DAFE}">
      <dgm:prSet/>
      <dgm:spPr/>
      <dgm:t>
        <a:bodyPr/>
        <a:lstStyle/>
        <a:p>
          <a:endParaRPr lang="en-US"/>
        </a:p>
      </dgm:t>
    </dgm:pt>
    <dgm:pt modelId="{851E4D86-C290-40EA-B49D-6E6229867BD9}">
      <dgm:prSet phldr="0"/>
      <dgm:spPr/>
      <dgm:t>
        <a:bodyPr/>
        <a:lstStyle/>
        <a:p>
          <a:r>
            <a:rPr lang="en-US" b="1">
              <a:latin typeface="Montserrat"/>
            </a:rPr>
            <a:t>Special Requirements Areas</a:t>
          </a:r>
        </a:p>
      </dgm:t>
    </dgm:pt>
    <dgm:pt modelId="{50265755-2F76-4D32-B6E1-2516A81CBC66}" type="parTrans" cxnId="{53CDB46E-BC67-4EEE-A482-FC08DD084E84}">
      <dgm:prSet/>
      <dgm:spPr/>
    </dgm:pt>
    <dgm:pt modelId="{4C55338E-6CA4-41AC-A04F-596A5FE94206}" type="sibTrans" cxnId="{53CDB46E-BC67-4EEE-A482-FC08DD084E84}">
      <dgm:prSet/>
      <dgm:spPr/>
    </dgm:pt>
    <dgm:pt modelId="{E991DD9F-3652-49D1-A849-606096011079}">
      <dgm:prSet phldr="0"/>
      <dgm:spPr/>
      <dgm:t>
        <a:bodyPr/>
        <a:lstStyle/>
        <a:p>
          <a:pPr rtl="0"/>
          <a:r>
            <a:rPr lang="en-US" b="1">
              <a:latin typeface="Montserrat"/>
              <a:ea typeface="Calibri"/>
              <a:cs typeface="Calibri"/>
            </a:rPr>
            <a:t>Boundary</a:t>
          </a:r>
          <a:endParaRPr lang="en-US" b="1">
            <a:latin typeface="Montserrat"/>
          </a:endParaRPr>
        </a:p>
      </dgm:t>
    </dgm:pt>
    <dgm:pt modelId="{E26FCEFC-EAAF-4CF7-A3FE-B29BC13FF8EA}" type="parTrans" cxnId="{FB7BA278-3176-4719-8BC2-BA5D01D11DF4}">
      <dgm:prSet/>
      <dgm:spPr/>
    </dgm:pt>
    <dgm:pt modelId="{1EC7C016-01FE-4984-A0C4-84A72C612369}" type="sibTrans" cxnId="{FB7BA278-3176-4719-8BC2-BA5D01D11DF4}">
      <dgm:prSet/>
      <dgm:spPr/>
    </dgm:pt>
    <dgm:pt modelId="{4F570FF0-2EC7-4559-90C9-170C329645E3}" type="pres">
      <dgm:prSet presAssocID="{FC816905-EB90-46BB-BD5D-14C0B46C6E08}" presName="linear" presStyleCnt="0">
        <dgm:presLayoutVars>
          <dgm:animLvl val="lvl"/>
          <dgm:resizeHandles val="exact"/>
        </dgm:presLayoutVars>
      </dgm:prSet>
      <dgm:spPr/>
    </dgm:pt>
    <dgm:pt modelId="{DA30AE59-9FFF-4F73-B3CD-52AB345EA312}" type="pres">
      <dgm:prSet presAssocID="{7D95FF0D-6086-4F06-8E80-FF37DF3F3FE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BFAC09F-9F4B-4062-A250-18B80B391B2E}" type="pres">
      <dgm:prSet presAssocID="{FF6DF528-15CF-4B97-9F07-3BB644D4EEFB}" presName="spacer" presStyleCnt="0"/>
      <dgm:spPr/>
    </dgm:pt>
    <dgm:pt modelId="{444985F0-573E-40E6-9DCD-AB267A663DC7}" type="pres">
      <dgm:prSet presAssocID="{B351F781-144C-40BC-8E4B-A150AC68C91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66147B9-E62A-49F6-BA86-D14BEE9C89DE}" type="pres">
      <dgm:prSet presAssocID="{4C072D5E-6BB8-446D-AC13-358C13644FF9}" presName="spacer" presStyleCnt="0"/>
      <dgm:spPr/>
    </dgm:pt>
    <dgm:pt modelId="{910418C9-1A9C-4E8C-9048-1BECCEA88247}" type="pres">
      <dgm:prSet presAssocID="{E991DD9F-3652-49D1-A849-60609601107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5B2B6AF-9B8B-46E7-8477-00A27AE5915B}" type="pres">
      <dgm:prSet presAssocID="{1EC7C016-01FE-4984-A0C4-84A72C612369}" presName="spacer" presStyleCnt="0"/>
      <dgm:spPr/>
    </dgm:pt>
    <dgm:pt modelId="{4D06B327-0295-49AE-8C38-C29C0DD37FCE}" type="pres">
      <dgm:prSet presAssocID="{851E4D86-C290-40EA-B49D-6E6229867B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25DA962-869B-4283-AE2E-4D33BF45094F}" type="pres">
      <dgm:prSet presAssocID="{4C55338E-6CA4-41AC-A04F-596A5FE94206}" presName="spacer" presStyleCnt="0"/>
      <dgm:spPr/>
    </dgm:pt>
    <dgm:pt modelId="{B62CF54C-5A4A-44A1-B63C-3F2EAF6999CF}" type="pres">
      <dgm:prSet presAssocID="{F4EFCE75-5BCD-4175-B69F-ACD02E26636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E7F395F-BCA4-48E0-A655-2819A0C41E54}" type="presOf" srcId="{7D95FF0D-6086-4F06-8E80-FF37DF3F3FEA}" destId="{DA30AE59-9FFF-4F73-B3CD-52AB345EA312}" srcOrd="0" destOrd="0" presId="urn:microsoft.com/office/officeart/2005/8/layout/vList2"/>
    <dgm:cxn modelId="{E1335244-FEEB-4D27-AEA5-83010757DAFE}" srcId="{FC816905-EB90-46BB-BD5D-14C0B46C6E08}" destId="{B351F781-144C-40BC-8E4B-A150AC68C919}" srcOrd="1" destOrd="0" parTransId="{264C1D5C-DFB2-4814-B0F8-5E3770823A46}" sibTransId="{4C072D5E-6BB8-446D-AC13-358C13644FF9}"/>
    <dgm:cxn modelId="{44CCDA65-C688-4199-BACE-CCDC23016050}" type="presOf" srcId="{E991DD9F-3652-49D1-A849-606096011079}" destId="{910418C9-1A9C-4E8C-9048-1BECCEA88247}" srcOrd="0" destOrd="0" presId="urn:microsoft.com/office/officeart/2005/8/layout/vList2"/>
    <dgm:cxn modelId="{53CDB46E-BC67-4EEE-A482-FC08DD084E84}" srcId="{FC816905-EB90-46BB-BD5D-14C0B46C6E08}" destId="{851E4D86-C290-40EA-B49D-6E6229867BD9}" srcOrd="3" destOrd="0" parTransId="{50265755-2F76-4D32-B6E1-2516A81CBC66}" sibTransId="{4C55338E-6CA4-41AC-A04F-596A5FE94206}"/>
    <dgm:cxn modelId="{FB7BA278-3176-4719-8BC2-BA5D01D11DF4}" srcId="{FC816905-EB90-46BB-BD5D-14C0B46C6E08}" destId="{E991DD9F-3652-49D1-A849-606096011079}" srcOrd="2" destOrd="0" parTransId="{E26FCEFC-EAAF-4CF7-A3FE-B29BC13FF8EA}" sibTransId="{1EC7C016-01FE-4984-A0C4-84A72C612369}"/>
    <dgm:cxn modelId="{F5986159-0888-4B18-A8FE-D9F821553D29}" srcId="{FC816905-EB90-46BB-BD5D-14C0B46C6E08}" destId="{7D95FF0D-6086-4F06-8E80-FF37DF3F3FEA}" srcOrd="0" destOrd="0" parTransId="{54B54021-20AB-4FD5-87D8-E631A7953222}" sibTransId="{FF6DF528-15CF-4B97-9F07-3BB644D4EEFB}"/>
    <dgm:cxn modelId="{FB0159AF-FAF3-4A9A-811B-81D86CEA86BD}" type="presOf" srcId="{B351F781-144C-40BC-8E4B-A150AC68C919}" destId="{444985F0-573E-40E6-9DCD-AB267A663DC7}" srcOrd="0" destOrd="0" presId="urn:microsoft.com/office/officeart/2005/8/layout/vList2"/>
    <dgm:cxn modelId="{3E00EAC9-10F9-428C-8CC1-DB36138383FD}" type="presOf" srcId="{851E4D86-C290-40EA-B49D-6E6229867BD9}" destId="{4D06B327-0295-49AE-8C38-C29C0DD37FCE}" srcOrd="0" destOrd="0" presId="urn:microsoft.com/office/officeart/2005/8/layout/vList2"/>
    <dgm:cxn modelId="{7D2BDAD0-119A-4CFD-8E38-C12C9F0A04B7}" type="presOf" srcId="{F4EFCE75-5BCD-4175-B69F-ACD02E26636B}" destId="{B62CF54C-5A4A-44A1-B63C-3F2EAF6999CF}" srcOrd="0" destOrd="0" presId="urn:microsoft.com/office/officeart/2005/8/layout/vList2"/>
    <dgm:cxn modelId="{F2B103D3-3BDC-4AC3-A34F-6C6F8FB4245B}" type="presOf" srcId="{FC816905-EB90-46BB-BD5D-14C0B46C6E08}" destId="{4F570FF0-2EC7-4559-90C9-170C329645E3}" srcOrd="0" destOrd="0" presId="urn:microsoft.com/office/officeart/2005/8/layout/vList2"/>
    <dgm:cxn modelId="{248381E7-8DE6-4E93-BE1E-A3F5B0323289}" srcId="{FC816905-EB90-46BB-BD5D-14C0B46C6E08}" destId="{F4EFCE75-5BCD-4175-B69F-ACD02E26636B}" srcOrd="4" destOrd="0" parTransId="{721D14C1-6AE4-499F-A66B-39977F47EE19}" sibTransId="{CFC33006-BDA4-4DB7-B608-DF295F876FB3}"/>
    <dgm:cxn modelId="{E51888C5-F7CD-4046-85F1-DF22AADC6743}" type="presParOf" srcId="{4F570FF0-2EC7-4559-90C9-170C329645E3}" destId="{DA30AE59-9FFF-4F73-B3CD-52AB345EA312}" srcOrd="0" destOrd="0" presId="urn:microsoft.com/office/officeart/2005/8/layout/vList2"/>
    <dgm:cxn modelId="{E1425668-9964-48ED-8BB9-D1299887018C}" type="presParOf" srcId="{4F570FF0-2EC7-4559-90C9-170C329645E3}" destId="{3BFAC09F-9F4B-4062-A250-18B80B391B2E}" srcOrd="1" destOrd="0" presId="urn:microsoft.com/office/officeart/2005/8/layout/vList2"/>
    <dgm:cxn modelId="{4E3D968F-D4A4-4AF2-AD7D-B55DE2FFE8BA}" type="presParOf" srcId="{4F570FF0-2EC7-4559-90C9-170C329645E3}" destId="{444985F0-573E-40E6-9DCD-AB267A663DC7}" srcOrd="2" destOrd="0" presId="urn:microsoft.com/office/officeart/2005/8/layout/vList2"/>
    <dgm:cxn modelId="{153FCD2B-5C71-4942-8AEE-226A34BD2DB2}" type="presParOf" srcId="{4F570FF0-2EC7-4559-90C9-170C329645E3}" destId="{666147B9-E62A-49F6-BA86-D14BEE9C89DE}" srcOrd="3" destOrd="0" presId="urn:microsoft.com/office/officeart/2005/8/layout/vList2"/>
    <dgm:cxn modelId="{768AD86C-673B-46B3-8983-816FA326AB89}" type="presParOf" srcId="{4F570FF0-2EC7-4559-90C9-170C329645E3}" destId="{910418C9-1A9C-4E8C-9048-1BECCEA88247}" srcOrd="4" destOrd="0" presId="urn:microsoft.com/office/officeart/2005/8/layout/vList2"/>
    <dgm:cxn modelId="{D13A3E6D-31B6-4D2C-9E6E-1B235F569B7D}" type="presParOf" srcId="{4F570FF0-2EC7-4559-90C9-170C329645E3}" destId="{95B2B6AF-9B8B-46E7-8477-00A27AE5915B}" srcOrd="5" destOrd="0" presId="urn:microsoft.com/office/officeart/2005/8/layout/vList2"/>
    <dgm:cxn modelId="{47937375-5D5C-45AE-A468-E8D87F03BCA6}" type="presParOf" srcId="{4F570FF0-2EC7-4559-90C9-170C329645E3}" destId="{4D06B327-0295-49AE-8C38-C29C0DD37FCE}" srcOrd="6" destOrd="0" presId="urn:microsoft.com/office/officeart/2005/8/layout/vList2"/>
    <dgm:cxn modelId="{46312131-ACB4-4EF4-A9BB-466221A2FD07}" type="presParOf" srcId="{4F570FF0-2EC7-4559-90C9-170C329645E3}" destId="{F25DA962-869B-4283-AE2E-4D33BF45094F}" srcOrd="7" destOrd="0" presId="urn:microsoft.com/office/officeart/2005/8/layout/vList2"/>
    <dgm:cxn modelId="{F11F00D6-991A-4239-A139-3925C2D88231}" type="presParOf" srcId="{4F570FF0-2EC7-4559-90C9-170C329645E3}" destId="{B62CF54C-5A4A-44A1-B63C-3F2EAF6999C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30AE59-9FFF-4F73-B3CD-52AB345EA312}">
      <dsp:nvSpPr>
        <dsp:cNvPr id="0" name=""/>
        <dsp:cNvSpPr/>
      </dsp:nvSpPr>
      <dsp:spPr>
        <a:xfrm>
          <a:off x="0" y="6826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latin typeface="Montserrat"/>
            </a:rPr>
            <a:t>Regional Center – Summary &amp; Goals</a:t>
          </a:r>
        </a:p>
      </dsp:txBody>
      <dsp:txXfrm>
        <a:off x="38638" y="45464"/>
        <a:ext cx="10438324" cy="714229"/>
      </dsp:txXfrm>
    </dsp:sp>
    <dsp:sp modelId="{444985F0-573E-40E6-9DCD-AB267A663DC7}">
      <dsp:nvSpPr>
        <dsp:cNvPr id="0" name=""/>
        <dsp:cNvSpPr/>
      </dsp:nvSpPr>
      <dsp:spPr>
        <a:xfrm>
          <a:off x="0" y="893371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latin typeface="Montserrat"/>
            </a:rPr>
            <a:t>Guiding Principles &amp; Values</a:t>
          </a:r>
        </a:p>
      </dsp:txBody>
      <dsp:txXfrm>
        <a:off x="38638" y="932009"/>
        <a:ext cx="10438324" cy="714229"/>
      </dsp:txXfrm>
    </dsp:sp>
    <dsp:sp modelId="{910418C9-1A9C-4E8C-9048-1BECCEA88247}">
      <dsp:nvSpPr>
        <dsp:cNvPr id="0" name=""/>
        <dsp:cNvSpPr/>
      </dsp:nvSpPr>
      <dsp:spPr>
        <a:xfrm>
          <a:off x="0" y="1779916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latin typeface="Montserrat"/>
              <a:ea typeface="Calibri"/>
              <a:cs typeface="Calibri"/>
            </a:rPr>
            <a:t>Boundary</a:t>
          </a:r>
          <a:endParaRPr lang="en-US" sz="3300" b="1" kern="1200">
            <a:latin typeface="Montserrat"/>
          </a:endParaRPr>
        </a:p>
      </dsp:txBody>
      <dsp:txXfrm>
        <a:off x="38638" y="1818554"/>
        <a:ext cx="10438324" cy="714229"/>
      </dsp:txXfrm>
    </dsp:sp>
    <dsp:sp modelId="{4D06B327-0295-49AE-8C38-C29C0DD37FCE}">
      <dsp:nvSpPr>
        <dsp:cNvPr id="0" name=""/>
        <dsp:cNvSpPr/>
      </dsp:nvSpPr>
      <dsp:spPr>
        <a:xfrm>
          <a:off x="0" y="2666461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latin typeface="Montserrat"/>
            </a:rPr>
            <a:t>Special Requirements Areas</a:t>
          </a:r>
        </a:p>
      </dsp:txBody>
      <dsp:txXfrm>
        <a:off x="38638" y="2705099"/>
        <a:ext cx="10438324" cy="714229"/>
      </dsp:txXfrm>
    </dsp:sp>
    <dsp:sp modelId="{B62CF54C-5A4A-44A1-B63C-3F2EAF6999CF}">
      <dsp:nvSpPr>
        <dsp:cNvPr id="0" name=""/>
        <dsp:cNvSpPr/>
      </dsp:nvSpPr>
      <dsp:spPr>
        <a:xfrm>
          <a:off x="0" y="3553006"/>
          <a:ext cx="10515600" cy="791505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>
              <a:latin typeface="Montserrat"/>
            </a:rPr>
            <a:t>Review Process</a:t>
          </a:r>
        </a:p>
      </dsp:txBody>
      <dsp:txXfrm>
        <a:off x="38638" y="3591644"/>
        <a:ext cx="10438324" cy="714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E4473-A3AF-4A83-8F9A-B987EE6235C9}" type="datetimeFigureOut">
              <a:t>3/12/2026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6FB5D-9E86-4492-9072-A9BFEEC6534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64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/>
              <a:t>Thank President Dillon &amp; Commissioners</a:t>
            </a:r>
          </a:p>
          <a:p>
            <a:pPr marL="171450" indent="-171450">
              <a:buFont typeface="Calibri"/>
              <a:buChar char="-"/>
            </a:pPr>
            <a:r>
              <a:rPr lang="en-US"/>
              <a:t>Hello everyone. My name is Marlee Cawthorn, City Architect with DMD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"/>
              <a:buChar char="-"/>
            </a:pPr>
            <a:r>
              <a:rPr lang="en-US"/>
              <a:t>Excited to be here today to discuss an update to the Regional Center Design Guidelines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34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STRUCTURAL PERMIT DATA from pre and post Covid to understand trends in development patterns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Orange zones – IHPC districts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Blue is existing, yellow is proposed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13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F8EB5-0EED-A0B7-316C-9B7515D9F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EB7A97-1489-4F5C-C5AC-5FF9252E5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B71309-9A25-5174-D281-9E3BFC080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EIGHT Special Requirements Areas for designated parts of the Regional Center that have unique features and help define the character and identity of Indianapolis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Special characteristics and some specific guidelines, an elevated review process, and increased opportunity for stakeholder and neighborhood engagement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97410-A0D8-108A-9F11-19A233246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51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A246C-3AB3-9B98-B382-7B90571C1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442AE0-0A35-2ABA-2144-6C41F1793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BB95B-33E8-FAA9-B5B1-FA0069BBF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Standard projects – 1 to 2 weeks, reviewed at a staff level - </a:t>
            </a:r>
            <a:r>
              <a:rPr lang="en-US"/>
              <a:t>One &amp; two story homes, new construction under 10,000 sf, minor exterior renovations, signage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Major and Monumental projects – go the Regional Center Hearing Examiner for a recommendation that is shared with this Commission for approval or denial. This process takes roughly two months now and that will remain unchanged moving forward. </a:t>
            </a:r>
          </a:p>
          <a:p>
            <a:r>
              <a:rPr lang="en-US">
                <a:ea typeface="Calibri"/>
                <a:cs typeface="Calibri"/>
              </a:rPr>
              <a:t>Major – New-construction and site changes over 10,000 sf, larger exterior façade renovations, developments with parking structures visible from the ROW, demolition of historically contributing structures (not protected by IHPC) </a:t>
            </a:r>
          </a:p>
          <a:p>
            <a:r>
              <a:rPr lang="en-US">
                <a:ea typeface="Calibri"/>
                <a:cs typeface="Calibri"/>
              </a:rPr>
              <a:t>Monumental – New-construction over 100,000 sf, site changes over 5 acres, Projects within Special Requirements Areas meeting one or more Major Project evaluation criteria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D2CB6-D1E5-BD98-A692-6DCA261CB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16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76D93-B1B2-974D-1654-CEA64DA4F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BA5056-7116-F3BD-DF8A-7EBC172010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76E868-7C20-A410-7377-4031C0704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rgbClr val="14284B"/>
                </a:solidFill>
                <a:ea typeface="Calibri"/>
                <a:cs typeface="Calibri"/>
              </a:rPr>
              <a:t>For Monumental Projects - new, highest tier of review - would require the project team to present the project to a new Design Review Committee </a:t>
            </a:r>
            <a:endParaRPr lang="en-US">
              <a:solidFill>
                <a:srgbClr val="14284B"/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rgbClr val="14284B"/>
                </a:solidFill>
                <a:ea typeface="Calibri"/>
                <a:cs typeface="Calibri"/>
              </a:rPr>
              <a:t>Based on project scale and location in a Special Requirement Area </a:t>
            </a:r>
            <a:endParaRPr lang="en-US">
              <a:solidFill>
                <a:srgbClr val="14284B"/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rgbClr val="14284B"/>
                </a:solidFill>
                <a:ea typeface="Calibri"/>
                <a:cs typeface="Calibri"/>
              </a:rPr>
              <a:t>Architects, landscape architects, planners, urban designers, preservationists, real estate or economic development professionals – those that are familiar with working downtown, having subject matter expertise 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rgbClr val="14284B"/>
                </a:solidFill>
                <a:ea typeface="Calibri"/>
                <a:cs typeface="Calibri"/>
              </a:rPr>
              <a:t>City Architect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rgbClr val="14284B"/>
                </a:solidFill>
                <a:ea typeface="Calibri"/>
                <a:cs typeface="Calibri"/>
              </a:rPr>
              <a:t>Representatives from the various Special Requirements Areas </a:t>
            </a:r>
            <a:r>
              <a:rPr lang="en-US">
                <a:solidFill>
                  <a:srgbClr val="C00000"/>
                </a:solidFill>
                <a:ea typeface="Calibri"/>
                <a:cs typeface="Calibri"/>
              </a:rPr>
              <a:t>– if asked, Downtown Indy Alliance, Cultural Trail </a:t>
            </a:r>
            <a:endParaRPr lang="en-US">
              <a:solidFill>
                <a:srgbClr val="C00000"/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rgbClr val="C00000"/>
                </a:solidFill>
                <a:ea typeface="Calibri"/>
                <a:cs typeface="Calibri"/>
              </a:rPr>
              <a:t>WHY??? 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rgbClr val="C00000"/>
                </a:solidFill>
                <a:ea typeface="Calibri"/>
                <a:cs typeface="Calibri"/>
              </a:rPr>
              <a:t>VERY COMPLICATED PROJECTS, REQUIRE HIGH LEVEL OF TECHNICAL EXPERTISE, 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rgbClr val="C00000"/>
                </a:solidFill>
                <a:ea typeface="Calibri"/>
                <a:cs typeface="Calibri"/>
              </a:rPr>
              <a:t>NEED KEY STAKEHOLDERS TO HAVE EYES ON THESE PROJECTS SO WE WANT TO MAKE SURE WE GET THEM RIGHT 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rgbClr val="C00000"/>
                </a:solidFill>
                <a:ea typeface="Calibri"/>
                <a:cs typeface="Calibri"/>
              </a:rPr>
              <a:t>WE NEED THE SUPPORT OF THESE SUBJECT MATTER EXPERTS TO MAKE BETTER PROJECTS 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chemeClr val="accent2"/>
                </a:solidFill>
              </a:rPr>
              <a:t>Offers a structured forum for a wide range of professionals to provide input and collaborate to achieve a successful project</a:t>
            </a:r>
            <a:endParaRPr lang="en-US">
              <a:solidFill>
                <a:schemeClr val="accent2"/>
              </a:solidFill>
              <a:ea typeface="Calibri"/>
              <a:cs typeface="Calibri"/>
            </a:endParaRP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>
                <a:solidFill>
                  <a:schemeClr val="accent2"/>
                </a:solidFill>
              </a:rPr>
              <a:t>Earlier, more active dialogue through comprehensive review that can help catch issues early and reduce issues later.</a:t>
            </a:r>
            <a:endParaRPr lang="en-US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43B4D-FF3B-DEBE-C327-22A42B884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76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Best practice research – we are one of the few remaining cities of one our scale that does not have a similar committee established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02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E653D-41E1-B1E8-8AB0-AE0B243C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B013A0-0FC8-FA5F-A49D-B43E8DD29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26A30C-2669-0504-8F20-F76CE6F89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4A885-EE5C-8F45-20C4-F71C04103C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03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AA8C9-9589-D2CB-2215-0335088DB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A2ED29-CE2F-1BFC-5594-C754CCF750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D470A2-23A1-2D14-22F9-9240B2121B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Staff will present again in early 2026 when we introduce the guidelines amendment with additional details.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02B6F-B6F8-6F48-A215-DDF04431A4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39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08946-6D11-C624-C84A-00DBD52F2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C58F87-386A-E69A-BF1B-9B72173C8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80CAE5-4A41-6E88-20E9-C8FF7C054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After this Plan is completed, we would come back to you with an amendment to include the area-specific guidelines in the RC document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C5C53-74B5-3C8A-CAA3-FEED738818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60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1AD32-91AA-AA45-3C48-F91EB777F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E23880-5FC9-5FAC-A054-F7529CEE3A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07FACA-F66C-CEB7-9DC1-CA19943A2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Parking requirements were a consistent topic of conversation in our stakeholder meetings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These discussions have led us to the decision to undergo a larger parking inventory and utilization study for the RC and other dense neighborhood centers in Marion County like Broad Ripple, Irvington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An RFQ, which will be in partnership with DPW, will be released next week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WE ARE NOT CHANGING OUR PARKING REGULATIONS AT THIS TIME, NEED MORE INFORMATION BEFORE WE CAN MAKE AN INFORMED POLICY DECISION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We will have more information on this when we enter into an agreement with a contractor to do this study in the future 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0925A-68D7-1333-43D2-88010FF07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32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Thank you for your time today</a:t>
            </a:r>
          </a:p>
          <a:p>
            <a:r>
              <a:rPr lang="en-US">
                <a:ea typeface="Calibri"/>
                <a:cs typeface="Calibri"/>
              </a:rPr>
              <a:t>Happy to take any questions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9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81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 panose="020F0502020204030204"/>
                <a:cs typeface="Calibri" panose="020F0502020204030204"/>
              </a:rPr>
              <a:t>Serves as a Design Review process for all development projects in the heart of our urban core </a:t>
            </a:r>
          </a:p>
          <a:p>
            <a:pPr marL="171450" indent="-171450">
              <a:buFont typeface="Calibri"/>
              <a:buChar char="-"/>
            </a:pPr>
            <a:r>
              <a:rPr lang="en-US" b="1">
                <a:ea typeface="Calibri" panose="020F0502020204030204"/>
                <a:cs typeface="Calibri" panose="020F0502020204030204"/>
              </a:rPr>
              <a:t>No change to Infill Housing Guidelines (2021)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"/>
              <a:buChar char="-"/>
            </a:pPr>
            <a:endParaRPr lang="en-US" b="1">
              <a:ea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rgbClr val="C00000"/>
                </a:solidFill>
              </a:rPr>
              <a:t>Enhance the urban environment &amp; prioritize the pedestrian experience.</a:t>
            </a:r>
            <a:endParaRPr lang="en-US">
              <a:solidFill>
                <a:srgbClr val="C00000"/>
              </a:solidFill>
              <a:ea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rgbClr val="C00000"/>
                </a:solidFill>
              </a:rPr>
              <a:t>Establishes a community standard for urban design.</a:t>
            </a:r>
            <a:endParaRPr lang="en-US">
              <a:solidFill>
                <a:srgbClr val="C00000"/>
              </a:solidFill>
              <a:ea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rgbClr val="C00000"/>
                </a:solidFill>
              </a:rPr>
              <a:t>Encourage safety and walkability in our most dense communities. </a:t>
            </a:r>
            <a:endParaRPr lang="en-US">
              <a:solidFill>
                <a:srgbClr val="C00000"/>
              </a:solidFill>
              <a:ea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rgbClr val="C00000"/>
                </a:solidFill>
              </a:rPr>
              <a:t>Facilitate the design process by letting developers know in advance the basis of staff’s evaluation.</a:t>
            </a:r>
            <a:endParaRPr lang="en-US">
              <a:solidFill>
                <a:srgbClr val="C00000"/>
              </a:solidFill>
              <a:ea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rgbClr val="C00000"/>
                </a:solidFill>
              </a:rPr>
              <a:t>Improve the consistency of the Regional Center review process.</a:t>
            </a:r>
            <a:endParaRPr lang="en-US">
              <a:solidFill>
                <a:srgbClr val="C00000"/>
              </a:solidFill>
              <a:ea typeface="Calibri"/>
              <a:cs typeface="Calibri"/>
            </a:endParaRPr>
          </a:p>
          <a:p>
            <a:pPr marL="171450" indent="-171450">
              <a:lnSpc>
                <a:spcPct val="150000"/>
              </a:lnSpc>
              <a:buFont typeface="Arial"/>
              <a:buChar char="•"/>
            </a:pPr>
            <a:r>
              <a:rPr lang="en-US">
                <a:solidFill>
                  <a:srgbClr val="C00000"/>
                </a:solidFill>
              </a:rPr>
              <a:t>Less subjective review by staff.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72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C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4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4FCE1-92D0-F91B-D606-1E3429BA2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CB5EC-CF7D-A7E4-8650-2B70A14D83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30343B-1D9C-BFD4-DFBD-B0D5D0C3F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Advisory – Downtown Indy, Visit Indy, CIB, Indy Chamber, CICF, Citizens Energy Group, IU Health, 16 Tech 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Steering </a:t>
            </a:r>
            <a:r>
              <a:rPr lang="en-US"/>
              <a:t>– IndyGo, Health &amp; Hospital Corp, developers like Hendricks and TWG, some architects, landscape architects, and engineers doing work downtown</a:t>
            </a:r>
            <a:endParaRPr lang="en-US">
              <a:solidFill>
                <a:srgbClr val="C00000"/>
              </a:solidFill>
            </a:endParaRPr>
          </a:p>
          <a:p>
            <a:pPr marL="171450" indent="-171450">
              <a:buFont typeface="Calibri"/>
              <a:buChar char="-"/>
            </a:pPr>
            <a:r>
              <a:rPr lang="en-US">
                <a:solidFill>
                  <a:srgbClr val="000000"/>
                </a:solidFill>
              </a:rPr>
              <a:t>ALSO – We have done outreach to all the councilors that would be impacted by these updates</a:t>
            </a:r>
            <a:endParaRPr lang="en-US">
              <a:solidFill>
                <a:srgbClr val="C00000"/>
              </a:solidFill>
            </a:endParaRPr>
          </a:p>
          <a:p>
            <a:pPr marL="171450" indent="-171450">
              <a:buFont typeface="Calibri"/>
              <a:buChar char="-"/>
            </a:pP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C00000"/>
                </a:solidFill>
              </a:rPr>
              <a:t>(if asked - Ratio, Blackline, Anderson Bohlander, REA, HNTB)</a:t>
            </a:r>
            <a:br>
              <a:rPr lang="en-US">
                <a:ea typeface="Calibri"/>
                <a:cs typeface="+mn-lt"/>
              </a:rPr>
            </a:br>
            <a:r>
              <a:rPr lang="en-US">
                <a:solidFill>
                  <a:srgbClr val="C00000"/>
                </a:solidFill>
              </a:rPr>
              <a:t>Engaged: President </a:t>
            </a:r>
            <a:r>
              <a:rPr lang="en-US" err="1">
                <a:solidFill>
                  <a:srgbClr val="C00000"/>
                </a:solidFill>
              </a:rPr>
              <a:t>Osili</a:t>
            </a:r>
            <a:r>
              <a:rPr lang="en-US">
                <a:solidFill>
                  <a:srgbClr val="C00000"/>
                </a:solidFill>
              </a:rPr>
              <a:t>, Barth, Gibson, Brown, Jones  --  Additionally: Evans, Roberts</a:t>
            </a:r>
            <a:endParaRPr lang="en-US">
              <a:solidFill>
                <a:srgbClr val="C00000"/>
              </a:solidFill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Calibri"/>
              <a:buChar char="-"/>
            </a:pPr>
            <a:endParaRPr lang="en-US">
              <a:ea typeface="Calibri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EB457-BFCB-6845-94C4-11DE78148A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52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3B1D9-2556-61C6-1241-AD29E43AB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317424-F59F-5DB5-AE3D-9A45151AB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565B77-5DFF-E069-CB7A-28A454C6B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Each one hour long</a:t>
            </a:r>
          </a:p>
          <a:p>
            <a:pPr marL="171450" indent="-171450">
              <a:buFont typeface="Calibri"/>
              <a:buChar char="-"/>
            </a:pPr>
            <a:r>
              <a:rPr lang="en-US">
                <a:ea typeface="Calibri"/>
                <a:cs typeface="Calibri"/>
              </a:rPr>
              <a:t>Engaged over 100 different organizations even before the public comment period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9CFBF-940A-D5EC-460A-E06AF49684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127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EC538-EFA3-ACDE-8DA9-A73B7326B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8A3D77-3DEA-3C47-38B5-B42EDDC48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24626F-60C5-B907-DE25-B756AE451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DON'T ELABORATE – READ GOALS ONLY </a:t>
            </a:r>
            <a:br>
              <a:rPr lang="en-US" b="1">
                <a:latin typeface="Calibri"/>
                <a:ea typeface="Calibri"/>
                <a:cs typeface="Calibri"/>
              </a:rPr>
            </a:br>
            <a:r>
              <a:rPr lang="en-US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People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Visual Interest, Vibrant Public Spaces, Incorporating Nature</a:t>
            </a:r>
            <a:endParaRPr lang="en-US"/>
          </a:p>
          <a:p>
            <a:r>
              <a:rPr lang="en-US" b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Community</a:t>
            </a:r>
            <a:r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– </a:t>
            </a:r>
            <a:r>
              <a:rPr lang="en-US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Intentional Public Art, Embracing Iconic Assets, Inclusive Access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Connectivity </a:t>
            </a:r>
            <a:r>
              <a:rPr lang="en-US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- Pedestrian-Oriented Infrastructure, Linking Destinations, Alignment with Adopted Plans 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Future</a:t>
            </a:r>
            <a:r>
              <a:rPr lang="en-US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 - Sustainable Design, Energy Efficiency, Adaptable Infrastructure, Partnering with Anchor Institutions 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BE665-6A92-8AA1-4D1C-82547CB4AA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28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5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Moves away from using the interstates as boundaries to help reconnect neighborhoods on each side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6FB5D-9E86-4492-9072-A9BFEEC65341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9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hyperlink" Target="http://indy.konveio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C_4E4048EA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hyperlink" Target="mailto:Marlee.Cawthorn@indy.gov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1_9260826C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4_3B225EB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282" y="1068041"/>
            <a:ext cx="9848490" cy="3022599"/>
          </a:xfrm>
        </p:spPr>
        <p:txBody>
          <a:bodyPr>
            <a:normAutofit/>
          </a:bodyPr>
          <a:lstStyle/>
          <a:p>
            <a:pPr algn="l"/>
            <a:r>
              <a:rPr lang="en-US" sz="5400" b="1">
                <a:solidFill>
                  <a:srgbClr val="14284B"/>
                </a:solidFill>
                <a:latin typeface="Montserrat Black"/>
              </a:rPr>
              <a:t>REGIONAL CENTER</a:t>
            </a:r>
            <a:br>
              <a:rPr lang="en-US" sz="5400" b="1">
                <a:solidFill>
                  <a:srgbClr val="14284B"/>
                </a:solidFill>
                <a:latin typeface="Montserrat Black"/>
              </a:rPr>
            </a:br>
            <a:r>
              <a:rPr lang="en-US" sz="2400" b="1">
                <a:solidFill>
                  <a:srgbClr val="14284B"/>
                </a:solidFill>
                <a:latin typeface="Montserrat Black"/>
              </a:rPr>
              <a:t>DESIGN GUIDELINES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2273F-83F4-0365-B267-077EC5036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2" y="1072117"/>
            <a:ext cx="2799456" cy="12290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B8365-601E-02A6-671B-323B914AB189}"/>
              </a:ext>
            </a:extLst>
          </p:cNvPr>
          <p:cNvSpPr txBox="1">
            <a:spLocks/>
          </p:cNvSpPr>
          <p:nvPr/>
        </p:nvSpPr>
        <p:spPr>
          <a:xfrm>
            <a:off x="809446" y="5224059"/>
            <a:ext cx="10544354" cy="9578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solidFill>
                  <a:srgbClr val="14284B"/>
                </a:solidFill>
                <a:latin typeface="Montserrat"/>
              </a:rPr>
              <a:t>Marlee Cawthorn</a:t>
            </a:r>
            <a:endParaRPr lang="en-US">
              <a:solidFill>
                <a:srgbClr val="000000"/>
              </a:solidFill>
              <a:latin typeface="Montserrat"/>
            </a:endParaRPr>
          </a:p>
          <a:p>
            <a:pPr algn="l"/>
            <a:r>
              <a:rPr lang="en-US">
                <a:solidFill>
                  <a:srgbClr val="14284B"/>
                </a:solidFill>
                <a:latin typeface="Montserrat"/>
              </a:rPr>
              <a:t>City Architect – DMD</a:t>
            </a:r>
          </a:p>
          <a:p>
            <a:pPr algn="l"/>
            <a:endParaRPr lang="en-US">
              <a:solidFill>
                <a:srgbClr val="14284B"/>
              </a:solidFill>
              <a:latin typeface="Montserrat"/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C97510-5C79-46C0-14AF-FE81CA10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03172" cy="1352777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14284B"/>
                </a:solidFill>
                <a:latin typeface="Montserrat Black"/>
                <a:ea typeface="Calibri Light" panose="020F0302020204030204"/>
                <a:cs typeface="Calibri Light" panose="020F0302020204030204"/>
              </a:rPr>
              <a:t>BOUNDARY -</a:t>
            </a:r>
            <a:br>
              <a:rPr lang="en-US" sz="3200" b="1">
                <a:latin typeface="Montserrat Black"/>
                <a:ea typeface="Calibri Light" panose="020F0302020204030204"/>
                <a:cs typeface="Calibri Light" panose="020F0302020204030204"/>
              </a:rPr>
            </a:br>
            <a:r>
              <a:rPr lang="en-US" sz="3200" b="1">
                <a:solidFill>
                  <a:srgbClr val="14284B"/>
                </a:solidFill>
                <a:latin typeface="Montserrat Black"/>
                <a:ea typeface="Calibri Light" panose="020F0302020204030204"/>
                <a:cs typeface="Calibri Light" panose="020F0302020204030204"/>
              </a:rPr>
              <a:t>PERMIT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531AF-2860-2FFE-404F-E09467259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250" y="133350"/>
            <a:ext cx="7167955" cy="607422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CD6088-3D7B-8B34-A19D-4AC775B92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26997" cy="438705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2018 – Brown dots</a:t>
            </a:r>
            <a:endParaRPr lang="en-US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2023 – Teal dots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908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55E870-5303-68B9-0836-5E110BAD6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4A290E7-13A0-4DF5-2101-A5F4023D75B7}"/>
              </a:ext>
            </a:extLst>
          </p:cNvPr>
          <p:cNvSpPr txBox="1">
            <a:spLocks/>
          </p:cNvSpPr>
          <p:nvPr/>
        </p:nvSpPr>
        <p:spPr>
          <a:xfrm>
            <a:off x="838199" y="1713367"/>
            <a:ext cx="6045760" cy="4263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White River</a:t>
            </a:r>
            <a:endParaRPr lang="en-US"/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Indianapolis Cultural Trail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Indiana Ave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Canal Walk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Urban and Scenic View Corridors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One Health Innovation District at the Levee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Mile Square Plan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Transit Oriented Development (TOD) 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None/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AD203D-ED75-2DCC-2B0D-FFCCE4254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4419" y="94965"/>
            <a:ext cx="4195208" cy="61392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06B9A9-442A-49B5-7D9F-8084C97753A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5436996" cy="13276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4284B"/>
                </a:solidFill>
                <a:latin typeface="Montserrat Black"/>
                <a:ea typeface="Calibri Light" panose="020F0302020204030204"/>
                <a:cs typeface="Calibri Light" panose="020F0302020204030204"/>
              </a:rPr>
              <a:t>SPECIAL REQUIREMENTS AREAS</a:t>
            </a:r>
          </a:p>
        </p:txBody>
      </p:sp>
    </p:spTree>
    <p:extLst>
      <p:ext uri="{BB962C8B-B14F-4D97-AF65-F5344CB8AC3E}">
        <p14:creationId xmlns:p14="http://schemas.microsoft.com/office/powerpoint/2010/main" val="2320779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D8AE97-63D1-C11E-45CF-405EFBC9F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381F50E-958E-30A8-4BBD-E6562D2F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1456" cy="1325563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REVIEW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DDFBCA-802D-6BFF-3F95-E117F4701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122" y="1354014"/>
            <a:ext cx="11887201" cy="47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3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163B3-143A-E84D-0E66-8145484A1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BFB2097-A3AA-BAF3-18B1-FAD10CC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1456" cy="1325563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DESIGN REVIEW COMMITTEE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9C79D4-4C9D-C348-B065-677B381FD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497"/>
            <a:ext cx="7204226" cy="471232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ct val="0"/>
              </a:spcBef>
            </a:pPr>
            <a:endParaRPr lang="en-US" sz="2000" b="1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sz="21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Technical Advisory Committee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sz="21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9 MDC-appointed members:</a:t>
            </a:r>
            <a:endParaRPr lang="en-US" sz="2100">
              <a:ea typeface="Calibri"/>
              <a:cs typeface="Calibri"/>
            </a:endParaRP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sz="19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4 design/development professionals + City Architect</a:t>
            </a:r>
          </a:p>
          <a:p>
            <a:pPr lvl="2">
              <a:lnSpc>
                <a:spcPct val="100000"/>
              </a:lnSpc>
              <a:spcBef>
                <a:spcPct val="0"/>
              </a:spcBef>
            </a:pPr>
            <a:r>
              <a:rPr lang="en-US" sz="19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4 representatives from various </a:t>
            </a:r>
            <a:r>
              <a:rPr lang="en-US" sz="1900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Special Requirements Areas</a:t>
            </a: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sz="21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Provides a recommendation to the Hearing Examiner, who provides ultimate recommendation to the MDC</a:t>
            </a:r>
            <a:endParaRPr lang="en-US" sz="2100">
              <a:solidFill>
                <a:srgbClr val="FF0000"/>
              </a:solidFill>
              <a:latin typeface="Montserrat"/>
              <a:ea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</a:pPr>
            <a:r>
              <a:rPr lang="en-US" sz="21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Integrate review into existing two-month timeline</a:t>
            </a:r>
          </a:p>
          <a:p>
            <a:pPr marL="457200" lvl="1" indent="0">
              <a:lnSpc>
                <a:spcPct val="100000"/>
              </a:lnSpc>
              <a:spcBef>
                <a:spcPct val="0"/>
              </a:spcBef>
              <a:buNone/>
            </a:pPr>
            <a:endParaRPr lang="en-US" sz="2100">
              <a:solidFill>
                <a:srgbClr val="FF0000"/>
              </a:solidFill>
              <a:latin typeface="Montserrat"/>
              <a:ea typeface="Calibri"/>
              <a:cs typeface="Calibri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4E119DF-6AFF-6915-5550-C5F252BF6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2" r="19703"/>
          <a:stretch/>
        </p:blipFill>
        <p:spPr bwMode="auto">
          <a:xfrm>
            <a:off x="8054123" y="1379149"/>
            <a:ext cx="3956291" cy="471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633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C97510-5C79-46C0-14AF-FE81CA10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DESIGN REVIEW COMMITTEE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A9EF40-8E3F-F8D7-3268-6FACE14A7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872" y="1434122"/>
            <a:ext cx="9829362" cy="3948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Peer cities with Design Review Committees (separate from historic review):</a:t>
            </a:r>
            <a:endParaRPr lang="en-US" sz="20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lvl="1">
              <a:lnSpc>
                <a:spcPct val="20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DCDCA1AA-2B7F-2813-121B-0E2CC61416B5}"/>
              </a:ext>
            </a:extLst>
          </p:cNvPr>
          <p:cNvSpPr txBox="1">
            <a:spLocks/>
          </p:cNvSpPr>
          <p:nvPr/>
        </p:nvSpPr>
        <p:spPr>
          <a:xfrm>
            <a:off x="838200" y="1828922"/>
            <a:ext cx="10785049" cy="4663953"/>
          </a:xfrm>
          <a:prstGeom prst="rect">
            <a:avLst/>
          </a:prstGeom>
        </p:spPr>
        <p:txBody>
          <a:bodyPr vert="horz" wrap="none" lIns="91440" tIns="45720" rIns="91440" bIns="45720" numCol="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Seattle, WA 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Atlanta, GA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Columbus, OH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Cleveland, OH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Asheville, NC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Milwaukee, WI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Jacksonville, FL</a:t>
            </a:r>
          </a:p>
          <a:p>
            <a:pPr fontAlgn="base">
              <a:lnSpc>
                <a:spcPct val="150000"/>
              </a:lnSpc>
            </a:pPr>
            <a:endParaRPr lang="en-US" sz="2000">
              <a:solidFill>
                <a:srgbClr val="14284B"/>
              </a:solidFill>
              <a:latin typeface="Montserrat" panose="00000500000000000000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Miami, FL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Boise, ID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Charleston, SC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Ann Arbor, MI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Denver, CO 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Providence, RI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Louisville, KY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endParaRPr lang="en-US" sz="2000">
              <a:solidFill>
                <a:srgbClr val="14284B"/>
              </a:solidFill>
              <a:latin typeface="Montserrat" panose="00000500000000000000" pitchFamily="2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Philadelphia, PA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Pittsburgh, PA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Boston, MA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Nashville, TN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Knoxville, TN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Madison, WI</a:t>
            </a:r>
            <a:r>
              <a:rPr lang="en-US" sz="2000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Memphis, TN</a:t>
            </a:r>
          </a:p>
          <a:p>
            <a:pPr fontAlgn="base">
              <a:lnSpc>
                <a:spcPct val="150000"/>
              </a:lnSpc>
            </a:pPr>
            <a:endParaRPr 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Fort Wayne, IN</a:t>
            </a: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Dallas, TX</a:t>
            </a: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Berkeley, CA</a:t>
            </a: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Baltimore, MD</a:t>
            </a: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Birmingham, AL</a:t>
            </a: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Oklahoma City, OK</a:t>
            </a:r>
          </a:p>
          <a:p>
            <a:pPr fontAlgn="base"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 panose="00000500000000000000" pitchFamily="2" charset="0"/>
              </a:rPr>
              <a:t>Des Moines, IA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59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60EFA-05D4-5234-7DB3-F34E4D9C7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66447E-950D-E7FE-BAFB-BCFDF858F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60933" cy="439896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E4312EC-A3AD-F177-7140-1C0EAB49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14284B"/>
                </a:solidFill>
                <a:latin typeface="Montserrat Black"/>
              </a:rPr>
              <a:t>30-DAY PUBLIC COMMENT PERIOD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19D9E00-B407-CBBB-DAC5-CB1591C56086}"/>
              </a:ext>
            </a:extLst>
          </p:cNvPr>
          <p:cNvSpPr txBox="1">
            <a:spLocks/>
          </p:cNvSpPr>
          <p:nvPr/>
        </p:nvSpPr>
        <p:spPr>
          <a:xfrm>
            <a:off x="838200" y="1374117"/>
            <a:ext cx="5963252" cy="47487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Public comment portal </a:t>
            </a:r>
            <a:endParaRPr lang="en-US" sz="2000">
              <a:solidFill>
                <a:srgbClr val="000000"/>
              </a:solidFill>
              <a:latin typeface="Montserrat"/>
              <a:ea typeface="Calibri"/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Visit </a:t>
            </a:r>
            <a:r>
              <a:rPr lang="en-US" sz="1800">
                <a:solidFill>
                  <a:srgbClr val="000000"/>
                </a:solidFill>
                <a:latin typeface="Montserrat"/>
                <a:ea typeface="Calibri"/>
                <a:cs typeface="Calibri"/>
                <a:hlinkClick r:id="rId4"/>
              </a:rPr>
              <a:t>indy.konveio.com</a:t>
            </a: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 and create an account to provide comment</a:t>
            </a:r>
            <a:endParaRPr lang="en-US" sz="180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Press release</a:t>
            </a:r>
            <a:endParaRPr lang="en-US">
              <a:solidFill>
                <a:srgbClr val="14284B"/>
              </a:solidFill>
              <a:ea typeface="Calibri"/>
              <a:cs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Social media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One-pager for public distribution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Mayor's Neighborhood Advocates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City-County Councilors 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Neighborhood organizations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Advisory and Steering Committee members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Focus Group members</a:t>
            </a:r>
            <a:endParaRPr lang="en-US" sz="1800">
              <a:solidFill>
                <a:srgbClr val="14284B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FF0000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pic>
        <p:nvPicPr>
          <p:cNvPr id="3" name="Picture 2" descr="New Downtown Indianapolis hotel would 'literally and figuratively change  our skyline'">
            <a:extLst>
              <a:ext uri="{FF2B5EF4-FFF2-40B4-BE49-F238E27FC236}">
                <a16:creationId xmlns:a16="http://schemas.microsoft.com/office/drawing/2014/main" id="{1379E0D5-C009-6187-7492-AE14F4001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" r="22449"/>
          <a:stretch/>
        </p:blipFill>
        <p:spPr bwMode="auto">
          <a:xfrm>
            <a:off x="8599294" y="1377813"/>
            <a:ext cx="3393200" cy="472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1DD46D-0B53-F987-4CDF-9CD0B220C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117" y="1467969"/>
            <a:ext cx="2005854" cy="205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64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1A9F5A-9227-E3EE-0092-A82C1B002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F203D3A-6668-0D20-9C9C-450F638EA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132556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ANTICIPATED TIMELINE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E5AB598-A17F-0F5C-FDD3-F9F0C2A05B9D}"/>
              </a:ext>
            </a:extLst>
          </p:cNvPr>
          <p:cNvSpPr txBox="1">
            <a:spLocks/>
          </p:cNvSpPr>
          <p:nvPr/>
        </p:nvSpPr>
        <p:spPr>
          <a:xfrm>
            <a:off x="838200" y="1709875"/>
            <a:ext cx="596741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30-Day Public Comment Period:</a:t>
            </a: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  November 5 - December 5, 2025</a:t>
            </a:r>
            <a:endParaRPr lang="en-US" sz="2000"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Final Guidelines from Consultants:</a:t>
            </a: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 January 2026</a:t>
            </a:r>
            <a:endParaRPr lang="en-US">
              <a:solidFill>
                <a:srgbClr val="14284B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Legislative Process:</a:t>
            </a: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 Q1 2026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Effective Date:</a:t>
            </a:r>
            <a:r>
              <a:rPr lang="en-US" sz="14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 </a:t>
            </a: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Q2 2026</a:t>
            </a:r>
            <a:endParaRPr lang="en-US" sz="16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1CFFF3-C1AF-3A1A-F695-0B2D355BD6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486" t="-70" r="172" b="-183"/>
          <a:stretch>
            <a:fillRect/>
          </a:stretch>
        </p:blipFill>
        <p:spPr>
          <a:xfrm>
            <a:off x="8599294" y="1377813"/>
            <a:ext cx="3386903" cy="472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3581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B2142A-2BA1-8C3D-E347-1931A88AF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E2AD323-B93B-4908-3E5A-E76A04D1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132556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INDIANA AVE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9D97EB4-0EEA-8172-76BE-BCA11D93B10F}"/>
              </a:ext>
            </a:extLst>
          </p:cNvPr>
          <p:cNvSpPr txBox="1">
            <a:spLocks/>
          </p:cNvSpPr>
          <p:nvPr/>
        </p:nvSpPr>
        <p:spPr>
          <a:xfrm>
            <a:off x="838200" y="1709875"/>
            <a:ext cx="6135501" cy="43401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Special Requirements Area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Finalizing the Certified Strategic Plan with MKSK &amp; Brian Hurd (Resolution today)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DMD plans to complete this planning process through next year</a:t>
            </a: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D7CCD5-C9A2-10E6-E990-0E88270C2A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01" r="-85" b="1304"/>
          <a:stretch>
            <a:fillRect/>
          </a:stretch>
        </p:blipFill>
        <p:spPr>
          <a:xfrm>
            <a:off x="8599294" y="1378743"/>
            <a:ext cx="3393285" cy="466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96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28CF0E-DD8C-1BC1-0427-3497811FD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D8F779AD-D652-BD59-23B2-4559C69CD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83724" cy="1325563"/>
          </a:xfrm>
        </p:spPr>
        <p:txBody>
          <a:bodyPr>
            <a:no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PARKING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3BF5DDB-0AEC-D3C9-358B-B22B851C41ED}"/>
              </a:ext>
            </a:extLst>
          </p:cNvPr>
          <p:cNvSpPr txBox="1">
            <a:spLocks/>
          </p:cNvSpPr>
          <p:nvPr/>
        </p:nvSpPr>
        <p:spPr>
          <a:xfrm>
            <a:off x="838200" y="1709875"/>
            <a:ext cx="6023443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Parking Inventory &amp; Utilization Study</a:t>
            </a:r>
            <a:endParaRPr lang="en-US" sz="2000">
              <a:latin typeface="Montserrat"/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Joint effort with DPW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RFQ to be released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Areas to be studied: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Regional Center</a:t>
            </a:r>
            <a:endParaRPr lang="en-US" sz="2000">
              <a:latin typeface="Montserrat"/>
              <a:ea typeface="Calibri"/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Select dense neighborhood centers 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6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6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6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sz="16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</a:endParaRPr>
          </a:p>
        </p:txBody>
      </p:sp>
      <p:pic>
        <p:nvPicPr>
          <p:cNvPr id="2" name="Picture 1" descr="City looks to reduce surface lots while leaving room for commuters –  Indianapolis Business Journal">
            <a:extLst>
              <a:ext uri="{FF2B5EF4-FFF2-40B4-BE49-F238E27FC236}">
                <a16:creationId xmlns:a16="http://schemas.microsoft.com/office/drawing/2014/main" id="{471B5467-B472-29B8-EBF6-6D82CA2D0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577" y="1548654"/>
            <a:ext cx="5029200" cy="390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2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9D82-645F-DC24-2C31-3CB009D83F2E}"/>
              </a:ext>
            </a:extLst>
          </p:cNvPr>
          <p:cNvSpPr>
            <a:spLocks noGrp="1"/>
          </p:cNvSpPr>
          <p:nvPr/>
        </p:nvSpPr>
        <p:spPr>
          <a:xfrm>
            <a:off x="839414" y="3196533"/>
            <a:ext cx="5561386" cy="32963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428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latin typeface="Montserrat"/>
                <a:cs typeface="Calibri Light"/>
              </a:rPr>
              <a:t>Marlee Cawthorn</a:t>
            </a:r>
          </a:p>
          <a:p>
            <a:r>
              <a:rPr lang="en-US" sz="2000">
                <a:latin typeface="Montserrat"/>
                <a:cs typeface="Calibri Light"/>
              </a:rPr>
              <a:t>City Architect</a:t>
            </a:r>
          </a:p>
          <a:p>
            <a:endParaRPr lang="en-US" sz="2000">
              <a:latin typeface="Montserrat"/>
              <a:cs typeface="Calibri Light"/>
            </a:endParaRPr>
          </a:p>
          <a:p>
            <a:r>
              <a:rPr lang="en-US" sz="2000">
                <a:latin typeface="Montserrat"/>
                <a:cs typeface="Calibri Light"/>
                <a:hlinkClick r:id="rId4"/>
              </a:rPr>
              <a:t>Marlee.Cawthorn@indy.gov</a:t>
            </a:r>
            <a:endParaRPr lang="en-US" sz="2000">
              <a:latin typeface="Montserrat"/>
              <a:cs typeface="Calibri Light"/>
            </a:endParaRPr>
          </a:p>
          <a:p>
            <a:pPr marL="0" indent="0">
              <a:buNone/>
            </a:pPr>
            <a:endParaRPr lang="en-US" sz="2000" b="1">
              <a:solidFill>
                <a:srgbClr val="14284B"/>
              </a:solidFill>
              <a:latin typeface="Montserrat"/>
              <a:ea typeface="Calibri" panose="020F0502020204030204"/>
              <a:cs typeface="Calibri Light"/>
            </a:endParaRPr>
          </a:p>
          <a:p>
            <a:pPr marL="0" indent="0">
              <a:buNone/>
            </a:pPr>
            <a:endParaRPr lang="en-US" sz="2000">
              <a:solidFill>
                <a:srgbClr val="14284B"/>
              </a:solidFill>
              <a:latin typeface="Montserrat"/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sz="2000">
              <a:solidFill>
                <a:srgbClr val="14284B"/>
              </a:solidFill>
              <a:latin typeface="Montserrat"/>
              <a:ea typeface="Calibri" panose="020F0502020204030204"/>
              <a:cs typeface="Calibri" panose="020F0502020204030204"/>
            </a:endParaRPr>
          </a:p>
          <a:p>
            <a:endParaRPr lang="en-US" sz="2000">
              <a:latin typeface="Montserrat"/>
              <a:cs typeface="Calibri Light"/>
            </a:endParaRPr>
          </a:p>
          <a:p>
            <a:endParaRPr lang="en-US" sz="2000" b="1">
              <a:latin typeface="Montserrat"/>
              <a:ea typeface="Calibri Light"/>
              <a:cs typeface="Calibri Light"/>
            </a:endParaRPr>
          </a:p>
          <a:p>
            <a:endParaRPr lang="en-US" sz="2400">
              <a:latin typeface="Montserrat"/>
              <a:ea typeface="Calibri Light"/>
              <a:cs typeface="Calibri Ligh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BFC0CF-2500-A910-5FE9-79868F8D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QUESTIONS?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234B1-0CD0-37CA-E5D9-7249586F9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151" y="175816"/>
            <a:ext cx="5018994" cy="5979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472074-EE86-38AA-10FD-EE43EAE71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6899" y="285750"/>
            <a:ext cx="2416629" cy="64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37B41-1DA9-7C0C-531E-FA6BBF19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14284B"/>
                </a:solidFill>
                <a:latin typeface="Montserrat Black"/>
              </a:rPr>
              <a:t>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86FFA82-6FF7-2903-A32A-B2BFD85B00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871400"/>
              </p:ext>
            </p:extLst>
          </p:nvPr>
        </p:nvGraphicFramePr>
        <p:xfrm>
          <a:off x="838200" y="149606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2305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4884DB1-5D1D-7A4B-20B0-3D08C604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WHAT IS REGIONAL CENTER?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BE193B9-4356-0F07-057C-653E03E35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8184"/>
            <a:ext cx="553848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>
                <a:solidFill>
                  <a:srgbClr val="14284B"/>
                </a:solidFill>
                <a:latin typeface="Montserrat"/>
              </a:rPr>
              <a:t>Secondary overlay district on top of the primary zoning classifications</a:t>
            </a: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sz="2000">
              <a:solidFill>
                <a:srgbClr val="14284B"/>
              </a:solidFill>
              <a:latin typeface="Montserra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>
                <a:solidFill>
                  <a:srgbClr val="14284B"/>
                </a:solidFill>
                <a:latin typeface="Montserrat"/>
              </a:rPr>
              <a:t>Originally adopted in 1970;</a:t>
            </a: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 Last updated in 2008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Properties protected by IHPC are exempt from Regional Center review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Single-family and duplex homes are reviewed with Infill Housing Guidelines.</a:t>
            </a: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</a:endParaRPr>
          </a:p>
        </p:txBody>
      </p:sp>
      <p:pic>
        <p:nvPicPr>
          <p:cNvPr id="3" name="Picture 2" descr="Map&#10;&#10;AI-generated content may be incorrect.">
            <a:extLst>
              <a:ext uri="{FF2B5EF4-FFF2-40B4-BE49-F238E27FC236}">
                <a16:creationId xmlns:a16="http://schemas.microsoft.com/office/drawing/2014/main" id="{8DD1AFFA-69EA-7D04-2DD3-B73BB64865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109" y="1370374"/>
            <a:ext cx="3813835" cy="480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00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C97510-5C79-46C0-14AF-FE81CA10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56415" cy="1344377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2026 UPDATE GOALS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A9EF40-8E3F-F8D7-3268-6FACE14A7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216"/>
            <a:ext cx="7763932" cy="426389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Revise Regional Center boundary.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Establish Special Requirements Areas.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endParaRPr lang="en-US" sz="20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Modernize standards, graphics and format.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DB9774-61B9-363E-DE0A-E70AA5F76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38" t="-694" r="16490" b="525"/>
          <a:stretch>
            <a:fillRect/>
          </a:stretch>
        </p:blipFill>
        <p:spPr>
          <a:xfrm>
            <a:off x="7013983" y="1947308"/>
            <a:ext cx="4999498" cy="35856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93CA00-417D-C9F6-CDDB-7D169A89E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236" y="1108940"/>
            <a:ext cx="2539093" cy="7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69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86DBF-C925-E97F-A18A-C54C18704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5799DA-41DE-2C02-87C3-6D83E249C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ENGAGEMENT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9E7698-16B0-FEFA-B90B-37AC32F3D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3976"/>
            <a:ext cx="7679268" cy="466494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Process began in Spring 2024.</a:t>
            </a:r>
            <a:endParaRPr lang="en-US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Advisory Committee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Visionary leaders to strategize on overall goals and values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18 individuals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Three meetings (two remaining)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Steering Committee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Technical experts to deep dive into specific content areas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15 individuals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Three meetings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n-US" sz="2000" b="1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None/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pic>
        <p:nvPicPr>
          <p:cNvPr id="8" name="Picture 7" descr="A group of people sitting at desks in a room with windows&#10;&#10;Description automatically generated with medium confidence">
            <a:extLst>
              <a:ext uri="{FF2B5EF4-FFF2-40B4-BE49-F238E27FC236}">
                <a16:creationId xmlns:a16="http://schemas.microsoft.com/office/drawing/2014/main" id="{271F2581-2DB0-2FC1-ECDE-AFC2F24ABE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r="29449"/>
          <a:stretch/>
        </p:blipFill>
        <p:spPr>
          <a:xfrm>
            <a:off x="8056574" y="1375199"/>
            <a:ext cx="3955370" cy="44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9838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36C240-F3BD-476C-6E34-0DDE922BC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0AA92E6-0F40-94CF-B0F9-D62D338A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rgbClr val="14284B"/>
                </a:solidFill>
                <a:latin typeface="Montserrat Black"/>
              </a:rPr>
              <a:t>ENGAGEMENT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0C1C79-AC45-285E-5CD7-B9B51BAC7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79268" cy="426389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Focus Groups (14)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Architecture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Infrastructure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Transportation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Law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Real Estate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  <a:buNone/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ts val="500"/>
              </a:spcAft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8D4717-E4DD-17BE-942B-EDC35EA5F308}"/>
              </a:ext>
            </a:extLst>
          </p:cNvPr>
          <p:cNvSpPr txBox="1"/>
          <p:nvPr/>
        </p:nvSpPr>
        <p:spPr>
          <a:xfrm>
            <a:off x="4014484" y="2300491"/>
            <a:ext cx="3137015" cy="23485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Arts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Culture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Environmental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Development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Health &amp; Safety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508D31-51B8-D9D6-6AC7-BF2A6C91AD72}"/>
              </a:ext>
            </a:extLst>
          </p:cNvPr>
          <p:cNvSpPr txBox="1"/>
          <p:nvPr/>
        </p:nvSpPr>
        <p:spPr>
          <a:xfrm>
            <a:off x="7116068" y="2295453"/>
            <a:ext cx="4239070" cy="18869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Visioning 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Stakeholders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Historic Preservation</a:t>
            </a:r>
          </a:p>
          <a:p>
            <a:pPr marL="742950" lvl="1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Public Sector</a:t>
            </a:r>
          </a:p>
        </p:txBody>
      </p:sp>
    </p:spTree>
    <p:extLst>
      <p:ext uri="{BB962C8B-B14F-4D97-AF65-F5344CB8AC3E}">
        <p14:creationId xmlns:p14="http://schemas.microsoft.com/office/powerpoint/2010/main" val="9921082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E87199-0539-6E42-D891-7A4D95809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21E0FE-F77F-2A46-B933-C4EEB266B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87" y="1790663"/>
            <a:ext cx="2429214" cy="363905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0FCE15D-5EFA-15C2-CF10-CDE90176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6101" cy="1325563"/>
          </a:xfrm>
        </p:spPr>
        <p:txBody>
          <a:bodyPr>
            <a:normAutofit/>
          </a:bodyPr>
          <a:lstStyle/>
          <a:p>
            <a:r>
              <a:rPr lang="en-US" sz="4500" b="1">
                <a:solidFill>
                  <a:srgbClr val="14284B"/>
                </a:solidFill>
                <a:latin typeface="Montserrat Black"/>
              </a:rPr>
              <a:t>GUIDING PRINCIPLES &amp;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F835F-3BDD-8ADE-D141-7B3ED406F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168" y="1789517"/>
            <a:ext cx="2505425" cy="3667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5A78C-3FA0-691F-B8D2-F78A65E7C3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937" y="1769105"/>
            <a:ext cx="2419688" cy="3677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7F30CE-5FDA-A144-6D57-3F44BACAC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9397" y="1826262"/>
            <a:ext cx="2362530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37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A9EF40-8E3F-F8D7-3268-6FACE14A7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7174" cy="4398962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Boundary largely untouched since 1970.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Urban core has grown. 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Connect to Meridian Street Preservation Corridor.</a:t>
            </a: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  <a:p>
            <a:pPr>
              <a:spcBef>
                <a:spcPct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pic>
        <p:nvPicPr>
          <p:cNvPr id="5" name="Picture 4" descr="Map&#10;&#10;AI-generated content may be incorrect.">
            <a:extLst>
              <a:ext uri="{FF2B5EF4-FFF2-40B4-BE49-F238E27FC236}">
                <a16:creationId xmlns:a16="http://schemas.microsoft.com/office/drawing/2014/main" id="{AB6C9CF8-5702-DB5D-A22A-E65790CA1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66" y="116450"/>
            <a:ext cx="4788037" cy="61081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E5A713B-ACB4-739D-1D07-E71D690727D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3603172" cy="1352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4284B"/>
                </a:solidFill>
                <a:latin typeface="Montserrat Black"/>
                <a:ea typeface="Calibri Light" panose="020F0302020204030204"/>
                <a:cs typeface="Calibri Light" panose="020F0302020204030204"/>
              </a:rPr>
              <a:t>BOUNDARY - </a:t>
            </a:r>
          </a:p>
          <a:p>
            <a:r>
              <a:rPr lang="en-US" sz="3200" b="1">
                <a:solidFill>
                  <a:srgbClr val="14284B"/>
                </a:solidFill>
                <a:latin typeface="Montserrat Black"/>
                <a:ea typeface="Calibri Light" panose="020F0302020204030204"/>
                <a:cs typeface="Calibri Light" panose="020F0302020204030204"/>
              </a:rPr>
              <a:t>EXISTING</a:t>
            </a:r>
          </a:p>
        </p:txBody>
      </p:sp>
    </p:spTree>
    <p:extLst>
      <p:ext uri="{BB962C8B-B14F-4D97-AF65-F5344CB8AC3E}">
        <p14:creationId xmlns:p14="http://schemas.microsoft.com/office/powerpoint/2010/main" val="790887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5AD132-715C-2E5A-4F9C-7B64550AA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101" y="100853"/>
            <a:ext cx="4319739" cy="610720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C97510-5C79-46C0-14AF-FE81CA10D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603172" cy="1352777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14284B"/>
                </a:solidFill>
                <a:latin typeface="Montserrat Black"/>
                <a:ea typeface="Calibri Light" panose="020F0302020204030204"/>
                <a:cs typeface="Calibri Light" panose="020F0302020204030204"/>
              </a:rPr>
              <a:t>BOUNDARY -</a:t>
            </a:r>
            <a:br>
              <a:rPr lang="en-US" sz="3200" b="1">
                <a:latin typeface="Montserrat Black"/>
                <a:ea typeface="Calibri Light" panose="020F0302020204030204"/>
                <a:cs typeface="Calibri Light" panose="020F0302020204030204"/>
              </a:rPr>
            </a:br>
            <a:r>
              <a:rPr lang="en-US" sz="3200" b="1">
                <a:solidFill>
                  <a:srgbClr val="14284B"/>
                </a:solidFill>
                <a:latin typeface="Montserrat Black"/>
                <a:ea typeface="Calibri Light" panose="020F0302020204030204"/>
                <a:cs typeface="Calibri Light" panose="020F0302020204030204"/>
              </a:rPr>
              <a:t>PROPOSED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863460-66D5-EEF8-0C1F-5455351F2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26997" cy="438705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North</a:t>
            </a:r>
            <a:endParaRPr lang="en-US" sz="2000">
              <a:ea typeface="Calibri" panose="020F0502020204030204"/>
              <a:cs typeface="Calibri" panose="020F0502020204030204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30th St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North "leg" to 40th St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East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Dr. A J Brown Ave</a:t>
            </a:r>
            <a:endParaRPr lang="en-US" sz="1800">
              <a:ea typeface="Calibri"/>
              <a:cs typeface="Calibri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State Ave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South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Morris / Prospect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West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1800">
                <a:solidFill>
                  <a:srgbClr val="14284B"/>
                </a:solidFill>
                <a:latin typeface="Montserrat"/>
                <a:ea typeface="Calibri"/>
                <a:cs typeface="Calibri"/>
              </a:rPr>
              <a:t>Belmont Ave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300">
              <a:solidFill>
                <a:srgbClr val="14284B"/>
              </a:solidFill>
              <a:latin typeface="Montserrat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53ABE-BCFA-1650-AD0C-32B81B1EC1FF}"/>
              </a:ext>
            </a:extLst>
          </p:cNvPr>
          <p:cNvSpPr txBox="1"/>
          <p:nvPr/>
        </p:nvSpPr>
        <p:spPr>
          <a:xfrm>
            <a:off x="8213911" y="1165411"/>
            <a:ext cx="17257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Montserrat Black"/>
                <a:ea typeface="Calibri"/>
                <a:cs typeface="Calibri"/>
              </a:rPr>
              <a:t>PROPOSED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143CD-85D3-2DC5-A5BF-3C0D31D89103}"/>
              </a:ext>
            </a:extLst>
          </p:cNvPr>
          <p:cNvSpPr txBox="1"/>
          <p:nvPr/>
        </p:nvSpPr>
        <p:spPr>
          <a:xfrm>
            <a:off x="10354234" y="2868705"/>
            <a:ext cx="172570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solidFill>
                  <a:srgbClr val="C00000"/>
                </a:solidFill>
                <a:latin typeface="Montserrat Black"/>
                <a:ea typeface="Calibri"/>
                <a:cs typeface="Calibri"/>
              </a:rPr>
              <a:t>EXISTING</a:t>
            </a:r>
          </a:p>
        </p:txBody>
      </p:sp>
    </p:spTree>
    <p:extLst>
      <p:ext uri="{BB962C8B-B14F-4D97-AF65-F5344CB8AC3E}">
        <p14:creationId xmlns:p14="http://schemas.microsoft.com/office/powerpoint/2010/main" val="2333329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667A7E114EAD49B9E7F3140679E34D" ma:contentTypeVersion="11" ma:contentTypeDescription="Create a new document." ma:contentTypeScope="" ma:versionID="852a71750eb30c7022593a478ce0b09d">
  <xsd:schema xmlns:xsd="http://www.w3.org/2001/XMLSchema" xmlns:xs="http://www.w3.org/2001/XMLSchema" xmlns:p="http://schemas.microsoft.com/office/2006/metadata/properties" xmlns:ns2="2f55610f-afdb-443f-96c3-2f6fe2da5f04" xmlns:ns3="690adcb0-271f-4523-b7bf-c80c4861c6a3" targetNamespace="http://schemas.microsoft.com/office/2006/metadata/properties" ma:root="true" ma:fieldsID="91af8d68aae7c8b65d039567184ea54a" ns2:_="" ns3:_="">
    <xsd:import namespace="2f55610f-afdb-443f-96c3-2f6fe2da5f04"/>
    <xsd:import namespace="690adcb0-271f-4523-b7bf-c80c4861c6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5610f-afdb-443f-96c3-2f6fe2da5f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0a9d261-80e4-483c-a250-d9185743d7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adcb0-271f-4523-b7bf-c80c4861c6a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ac0e30b-e779-4171-999a-a2495473274b}" ma:internalName="TaxCatchAll" ma:showField="CatchAllData" ma:web="690adcb0-271f-4523-b7bf-c80c4861c6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0adcb0-271f-4523-b7bf-c80c4861c6a3" xsi:nil="true"/>
    <lcf76f155ced4ddcb4097134ff3c332f xmlns="2f55610f-afdb-443f-96c3-2f6fe2da5f0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88D09C-9EE8-408A-8C19-F1EDFE192F6A}">
  <ds:schemaRefs>
    <ds:schemaRef ds:uri="2f55610f-afdb-443f-96c3-2f6fe2da5f04"/>
    <ds:schemaRef ds:uri="690adcb0-271f-4523-b7bf-c80c4861c6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EEE846D-FE1F-492F-A97E-388E494104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E51B79-9C49-4A63-9F95-F63024E64DFA}">
  <ds:schemaRefs>
    <ds:schemaRef ds:uri="2f55610f-afdb-443f-96c3-2f6fe2da5f04"/>
    <ds:schemaRef ds:uri="690adcb0-271f-4523-b7bf-c80c4861c6a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19</Slides>
  <Notes>19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REGIONAL CENTER DESIGN GUIDELINES UPDATE</vt:lpstr>
      <vt:lpstr>OVERVIEW</vt:lpstr>
      <vt:lpstr>WHAT IS REGIONAL CENTER?</vt:lpstr>
      <vt:lpstr>2026 UPDATE GOALS</vt:lpstr>
      <vt:lpstr>ENGAGEMENT</vt:lpstr>
      <vt:lpstr>ENGAGEMENT</vt:lpstr>
      <vt:lpstr>GUIDING PRINCIPLES &amp; VALUES</vt:lpstr>
      <vt:lpstr>PowerPoint Presentation</vt:lpstr>
      <vt:lpstr>BOUNDARY - PROPOSED</vt:lpstr>
      <vt:lpstr>BOUNDARY - PERMIT DATA</vt:lpstr>
      <vt:lpstr>PowerPoint Presentation</vt:lpstr>
      <vt:lpstr>REVIEW PROCESS</vt:lpstr>
      <vt:lpstr>DESIGN REVIEW COMMITTEE</vt:lpstr>
      <vt:lpstr>DESIGN REVIEW COMMITTEE</vt:lpstr>
      <vt:lpstr>30-DAY PUBLIC COMMENT PERIOD</vt:lpstr>
      <vt:lpstr>ANTICIPATED TIMELINE</vt:lpstr>
      <vt:lpstr>INDIANA AVE</vt:lpstr>
      <vt:lpstr>PARKING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Cawthorn, Marlee</dc:creator>
  <cp:revision>4</cp:revision>
  <dcterms:created xsi:type="dcterms:W3CDTF">2023-11-16T20:02:14Z</dcterms:created>
  <dcterms:modified xsi:type="dcterms:W3CDTF">2026-03-12T20:54:53Z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0x01010054667A7E114EAD49B9E7F3140679E34D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bool>false</vt:bool>
  </property>
  <property fmtid="{D5CDD505-2E9C-101B-9397-08002B2CF9AE}" pid="9" name="SharedWithUsers">
    <vt:lpwstr>13;#Thomas, Hannah</vt:lpwstr>
  </property>
  <property fmtid="{D5CDD505-2E9C-101B-9397-08002B2CF9AE}" pid="10" name="Order">
    <vt:r8>3600</vt:r8>
  </property>
  <property fmtid="{D5CDD505-2E9C-101B-9397-08002B2CF9AE}" pid="11" name="MediaServiceImageTags">
    <vt:lpwstr/>
  </property>
  <property fmtid="{D5CDD505-2E9C-101B-9397-08002B2CF9AE}" pid="12" name="_activity">
    <vt:lpwstr>{"FileActivityType":"9","FileActivityTimeStamp":"2024-09-17T20:31:05.540Z","FileActivityUsersOnPage":[{"DisplayName":"Weaver, Kennedy M.","Id":"kennedy.weaver2@indy.gov"}],"FileActivityNavigationId":null}</vt:lpwstr>
  </property>
</Properties>
</file>